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d2eae7a4f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d2eae7a4f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d2eae7a4f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d2eae7a4f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d2eae7a4f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d2eae7a4f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ed2eae7a4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ed2eae7a4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d2eae7a4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d2eae7a4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d2eae7a4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d2eae7a4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d2eae7a4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d2eae7a4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ed2eae7a4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ed2eae7a4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d2eae7a4f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d2eae7a4f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d2eae7a4f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d2eae7a4f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Terninside</a:t>
            </a:r>
            <a:endParaRPr/>
          </a:p>
        </p:txBody>
      </p:sp>
      <p:sp>
        <p:nvSpPr>
          <p:cNvPr id="135" name="Google Shape;135;p13"/>
          <p:cNvSpPr txBox="1"/>
          <p:nvPr>
            <p:ph idx="1" type="subTitle"/>
          </p:nvPr>
        </p:nvSpPr>
        <p:spPr>
          <a:xfrm>
            <a:off x="3249700" y="2651200"/>
            <a:ext cx="3470700" cy="506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457200" lvl="0" marL="457200" rtl="0" algn="l">
              <a:lnSpc>
                <a:spcPct val="140000"/>
              </a:lnSpc>
              <a:spcBef>
                <a:spcPts val="0"/>
              </a:spcBef>
              <a:spcAft>
                <a:spcPts val="0"/>
              </a:spcAft>
              <a:buSzPts val="358"/>
              <a:buNone/>
            </a:pPr>
            <a:r>
              <a:rPr lang="es" sz="1000">
                <a:latin typeface="Times New Roman"/>
                <a:ea typeface="Times New Roman"/>
                <a:cs typeface="Times New Roman"/>
                <a:sym typeface="Times New Roman"/>
              </a:rPr>
              <a:t>Angel Corrales Sotelo	|A01562052    </a:t>
            </a:r>
            <a:endParaRPr sz="1000">
              <a:latin typeface="Times New Roman"/>
              <a:ea typeface="Times New Roman"/>
              <a:cs typeface="Times New Roman"/>
              <a:sym typeface="Times New Roman"/>
            </a:endParaRPr>
          </a:p>
          <a:p>
            <a:pPr indent="457200" lvl="0" marL="457200" rtl="0" algn="l">
              <a:lnSpc>
                <a:spcPct val="140000"/>
              </a:lnSpc>
              <a:spcBef>
                <a:spcPts val="0"/>
              </a:spcBef>
              <a:spcAft>
                <a:spcPts val="0"/>
              </a:spcAft>
              <a:buSzPts val="358"/>
              <a:buNone/>
            </a:pPr>
            <a:r>
              <a:rPr lang="es" sz="1000">
                <a:latin typeface="Times New Roman"/>
                <a:ea typeface="Times New Roman"/>
                <a:cs typeface="Times New Roman"/>
                <a:sym typeface="Times New Roman"/>
              </a:rPr>
              <a:t>Carlos Javier Leal Beltrán	|A01741355</a:t>
            </a:r>
            <a:endParaRPr sz="1000">
              <a:latin typeface="Times New Roman"/>
              <a:ea typeface="Times New Roman"/>
              <a:cs typeface="Times New Roman"/>
              <a:sym typeface="Times New Roman"/>
            </a:endParaRPr>
          </a:p>
          <a:p>
            <a:pPr indent="457200" lvl="0" marL="457200" rtl="0" algn="l">
              <a:lnSpc>
                <a:spcPct val="140000"/>
              </a:lnSpc>
              <a:spcBef>
                <a:spcPts val="0"/>
              </a:spcBef>
              <a:spcAft>
                <a:spcPts val="0"/>
              </a:spcAft>
              <a:buSzPts val="358"/>
              <a:buNone/>
            </a:pPr>
            <a:r>
              <a:rPr lang="es" sz="1000">
                <a:latin typeface="Times New Roman"/>
                <a:ea typeface="Times New Roman"/>
                <a:cs typeface="Times New Roman"/>
                <a:sym typeface="Times New Roman"/>
              </a:rPr>
              <a:t>Iván Delfín García	|A01024265</a:t>
            </a:r>
            <a:endParaRPr sz="1000">
              <a:latin typeface="Times New Roman"/>
              <a:ea typeface="Times New Roman"/>
              <a:cs typeface="Times New Roman"/>
              <a:sym typeface="Times New Roman"/>
            </a:endParaRPr>
          </a:p>
          <a:p>
            <a:pPr indent="457200" lvl="0" marL="457200" rtl="0" algn="l">
              <a:lnSpc>
                <a:spcPct val="140000"/>
              </a:lnSpc>
              <a:spcBef>
                <a:spcPts val="0"/>
              </a:spcBef>
              <a:spcAft>
                <a:spcPts val="0"/>
              </a:spcAft>
              <a:buSzPts val="358"/>
              <a:buNone/>
            </a:pPr>
            <a:r>
              <a:rPr lang="es" sz="1000">
                <a:latin typeface="Times New Roman"/>
                <a:ea typeface="Times New Roman"/>
                <a:cs typeface="Times New Roman"/>
                <a:sym typeface="Times New Roman"/>
              </a:rPr>
              <a:t>Jesús Palomino Hurtado	|A01638492</a:t>
            </a:r>
            <a:endParaRPr sz="10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br>
              <a:rPr lang="es"/>
            </a:br>
            <a:r>
              <a:rPr lang="es"/>
              <a:t>Diagramas de casos de uso</a:t>
            </a:r>
            <a:endParaRPr/>
          </a:p>
        </p:txBody>
      </p:sp>
      <p:pic>
        <p:nvPicPr>
          <p:cNvPr id="196" name="Google Shape;196;p22"/>
          <p:cNvPicPr preferRelativeResize="0"/>
          <p:nvPr/>
        </p:nvPicPr>
        <p:blipFill>
          <a:blip r:embed="rId3">
            <a:alphaModFix/>
          </a:blip>
          <a:stretch>
            <a:fillRect/>
          </a:stretch>
        </p:blipFill>
        <p:spPr>
          <a:xfrm>
            <a:off x="1196688" y="1695475"/>
            <a:ext cx="3627927" cy="2918925"/>
          </a:xfrm>
          <a:prstGeom prst="rect">
            <a:avLst/>
          </a:prstGeom>
          <a:noFill/>
          <a:ln>
            <a:noFill/>
          </a:ln>
        </p:spPr>
      </p:pic>
      <p:pic>
        <p:nvPicPr>
          <p:cNvPr id="197" name="Google Shape;197;p22"/>
          <p:cNvPicPr preferRelativeResize="0"/>
          <p:nvPr/>
        </p:nvPicPr>
        <p:blipFill>
          <a:blip r:embed="rId4">
            <a:alphaModFix/>
          </a:blip>
          <a:stretch>
            <a:fillRect/>
          </a:stretch>
        </p:blipFill>
        <p:spPr>
          <a:xfrm>
            <a:off x="5370597" y="1695475"/>
            <a:ext cx="2576715" cy="2918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Perfiles de usuarios</a:t>
            </a:r>
            <a:endParaRPr/>
          </a:p>
        </p:txBody>
      </p:sp>
      <p:sp>
        <p:nvSpPr>
          <p:cNvPr id="203" name="Google Shape;203;p23"/>
          <p:cNvSpPr txBox="1"/>
          <p:nvPr>
            <p:ph idx="1" type="body"/>
          </p:nvPr>
        </p:nvSpPr>
        <p:spPr>
          <a:xfrm>
            <a:off x="1046575" y="1307850"/>
            <a:ext cx="3681600" cy="29112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s"/>
              <a:t>Juan Ruiz (Jugador)</a:t>
            </a:r>
            <a:endParaRPr/>
          </a:p>
          <a:p>
            <a:pPr indent="0" lvl="0" marL="0" rtl="0" algn="l">
              <a:spcBef>
                <a:spcPts val="1200"/>
              </a:spcBef>
              <a:spcAft>
                <a:spcPts val="0"/>
              </a:spcAft>
              <a:buNone/>
            </a:pPr>
            <a:r>
              <a:rPr lang="es"/>
              <a:t>-Edad: 22 - 34 años.</a:t>
            </a:r>
            <a:endParaRPr/>
          </a:p>
          <a:p>
            <a:pPr indent="0" lvl="0" marL="0" rtl="0" algn="l">
              <a:spcBef>
                <a:spcPts val="1200"/>
              </a:spcBef>
              <a:spcAft>
                <a:spcPts val="0"/>
              </a:spcAft>
              <a:buNone/>
            </a:pPr>
            <a:r>
              <a:rPr lang="es"/>
              <a:t>-Nivel de Estudios: licenciatura - Ingeniería - Superiores.</a:t>
            </a:r>
            <a:endParaRPr/>
          </a:p>
          <a:p>
            <a:pPr indent="0" lvl="0" marL="0" rtl="0" algn="l">
              <a:spcBef>
                <a:spcPts val="1200"/>
              </a:spcBef>
              <a:spcAft>
                <a:spcPts val="0"/>
              </a:spcAft>
              <a:buNone/>
            </a:pPr>
            <a:r>
              <a:rPr lang="es"/>
              <a:t>-Nivel de ingresos: C ( Media ) - A ( Alta ).</a:t>
            </a:r>
            <a:endParaRPr/>
          </a:p>
          <a:p>
            <a:pPr indent="0" lvl="0" marL="0" rtl="0" algn="l">
              <a:spcBef>
                <a:spcPts val="1200"/>
              </a:spcBef>
              <a:spcAft>
                <a:spcPts val="0"/>
              </a:spcAft>
              <a:buNone/>
            </a:pPr>
            <a:r>
              <a:rPr lang="es"/>
              <a:t>-Metas: Crecer profesionalmente, desarrollar relaciones profesionales, estabilidad económica y un horario qué le permita atender su vida personal.</a:t>
            </a:r>
            <a:endParaRPr/>
          </a:p>
          <a:p>
            <a:pPr indent="0" lvl="0" marL="0" rtl="0" algn="l">
              <a:spcBef>
                <a:spcPts val="1200"/>
              </a:spcBef>
              <a:spcAft>
                <a:spcPts val="0"/>
              </a:spcAft>
              <a:buNone/>
            </a:pPr>
            <a:r>
              <a:rPr lang="es"/>
              <a:t>-Frustraciones: Muchísima información cruda en capacitación, nuevo con el proceso de fabricación y realización de contratos.</a:t>
            </a:r>
            <a:endParaRPr/>
          </a:p>
          <a:p>
            <a:pPr indent="0" lvl="0" marL="0" rtl="0" algn="l">
              <a:spcBef>
                <a:spcPts val="1200"/>
              </a:spcBef>
              <a:spcAft>
                <a:spcPts val="0"/>
              </a:spcAft>
              <a:buNone/>
            </a:pPr>
            <a:r>
              <a:rPr lang="es"/>
              <a:t>-Personalidad: Trabajador, amigable y flexible.</a:t>
            </a:r>
            <a:endParaRPr/>
          </a:p>
          <a:p>
            <a:pPr indent="0" lvl="0" marL="0" rtl="0" algn="l">
              <a:spcBef>
                <a:spcPts val="1200"/>
              </a:spcBef>
              <a:spcAft>
                <a:spcPts val="0"/>
              </a:spcAft>
              <a:buNone/>
            </a:pPr>
            <a:r>
              <a:rPr lang="es"/>
              <a:t>-Descripción: Recientemente contratado por una de las múltiples zonas involucradas en la producción y desarrollo de pedidos en Ternium, busca involucrarse y capacitarse en el funcionamiento completo de los procesos de cada área para estar más familiarizado con el ambiente laboral.</a:t>
            </a:r>
            <a:endParaRPr/>
          </a:p>
          <a:p>
            <a:pPr indent="0" lvl="0" marL="0" rtl="0" algn="l">
              <a:spcBef>
                <a:spcPts val="1200"/>
              </a:spcBef>
              <a:spcAft>
                <a:spcPts val="1200"/>
              </a:spcAft>
              <a:buNone/>
            </a:pPr>
            <a:r>
              <a:rPr lang="es"/>
              <a:t>-Dispositivos: Laptop, tableta y teléfono celular.</a:t>
            </a:r>
            <a:endParaRPr/>
          </a:p>
        </p:txBody>
      </p:sp>
      <p:sp>
        <p:nvSpPr>
          <p:cNvPr id="204" name="Google Shape;204;p23"/>
          <p:cNvSpPr txBox="1"/>
          <p:nvPr>
            <p:ph idx="2" type="body"/>
          </p:nvPr>
        </p:nvSpPr>
        <p:spPr>
          <a:xfrm>
            <a:off x="4819875" y="1307850"/>
            <a:ext cx="3924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440"/>
              <a:buNone/>
            </a:pPr>
            <a:r>
              <a:rPr lang="es" sz="720"/>
              <a:t>Oliver Muñoz (Administrador)</a:t>
            </a:r>
            <a:endParaRPr sz="720"/>
          </a:p>
          <a:p>
            <a:pPr indent="0" lvl="0" marL="0" rtl="0" algn="l">
              <a:lnSpc>
                <a:spcPct val="95000"/>
              </a:lnSpc>
              <a:spcBef>
                <a:spcPts val="1200"/>
              </a:spcBef>
              <a:spcAft>
                <a:spcPts val="0"/>
              </a:spcAft>
              <a:buSzPts val="440"/>
              <a:buNone/>
            </a:pPr>
            <a:r>
              <a:rPr lang="es" sz="720"/>
              <a:t>-Edad: 27 - 36 años.</a:t>
            </a:r>
            <a:endParaRPr sz="720"/>
          </a:p>
          <a:p>
            <a:pPr indent="0" lvl="0" marL="0" rtl="0" algn="l">
              <a:lnSpc>
                <a:spcPct val="95000"/>
              </a:lnSpc>
              <a:spcBef>
                <a:spcPts val="1200"/>
              </a:spcBef>
              <a:spcAft>
                <a:spcPts val="0"/>
              </a:spcAft>
              <a:buSzPts val="440"/>
              <a:buNone/>
            </a:pPr>
            <a:r>
              <a:rPr lang="es" sz="720"/>
              <a:t>-Nivel de Estudios: Superiores.</a:t>
            </a:r>
            <a:endParaRPr sz="720"/>
          </a:p>
          <a:p>
            <a:pPr indent="0" lvl="0" marL="0" rtl="0" algn="l">
              <a:lnSpc>
                <a:spcPct val="95000"/>
              </a:lnSpc>
              <a:spcBef>
                <a:spcPts val="1200"/>
              </a:spcBef>
              <a:spcAft>
                <a:spcPts val="0"/>
              </a:spcAft>
              <a:buSzPts val="440"/>
              <a:buNone/>
            </a:pPr>
            <a:r>
              <a:rPr lang="es" sz="720"/>
              <a:t>-Nivel de ingresos: B ( Media - Alta ) - A ( Alta ).</a:t>
            </a:r>
            <a:endParaRPr sz="720"/>
          </a:p>
          <a:p>
            <a:pPr indent="0" lvl="0" marL="0" rtl="0" algn="l">
              <a:lnSpc>
                <a:spcPct val="95000"/>
              </a:lnSpc>
              <a:spcBef>
                <a:spcPts val="1200"/>
              </a:spcBef>
              <a:spcAft>
                <a:spcPts val="0"/>
              </a:spcAft>
              <a:buSzPts val="440"/>
              <a:buNone/>
            </a:pPr>
            <a:r>
              <a:rPr lang="es" sz="720"/>
              <a:t>-Metas: Mostrar resultados positivos en el equipo del qué se encarga y encontrar métodos más eficientes en el proceso de capacitación.</a:t>
            </a:r>
            <a:endParaRPr sz="720"/>
          </a:p>
          <a:p>
            <a:pPr indent="0" lvl="0" marL="0" rtl="0" algn="l">
              <a:lnSpc>
                <a:spcPct val="95000"/>
              </a:lnSpc>
              <a:spcBef>
                <a:spcPts val="1200"/>
              </a:spcBef>
              <a:spcAft>
                <a:spcPts val="0"/>
              </a:spcAft>
              <a:buSzPts val="440"/>
              <a:buNone/>
            </a:pPr>
            <a:r>
              <a:rPr lang="es" sz="720"/>
              <a:t>-Frustraciones: Tardanza al capacitar empleados nuevos en el área laboral qué fueron asignados y complejidades por falta de comprensión total de cada sector por parte de su equipo.</a:t>
            </a:r>
            <a:endParaRPr sz="720"/>
          </a:p>
          <a:p>
            <a:pPr indent="0" lvl="0" marL="0" rtl="0" algn="l">
              <a:lnSpc>
                <a:spcPct val="95000"/>
              </a:lnSpc>
              <a:spcBef>
                <a:spcPts val="1200"/>
              </a:spcBef>
              <a:spcAft>
                <a:spcPts val="0"/>
              </a:spcAft>
              <a:buSzPts val="440"/>
              <a:buNone/>
            </a:pPr>
            <a:r>
              <a:rPr lang="es" sz="720"/>
              <a:t>-Personalidad: Asertivo, estricto y experimentado .</a:t>
            </a:r>
            <a:endParaRPr sz="720"/>
          </a:p>
          <a:p>
            <a:pPr indent="0" lvl="0" marL="0" rtl="0" algn="l">
              <a:lnSpc>
                <a:spcPct val="95000"/>
              </a:lnSpc>
              <a:spcBef>
                <a:spcPts val="1200"/>
              </a:spcBef>
              <a:spcAft>
                <a:spcPts val="0"/>
              </a:spcAft>
              <a:buSzPts val="440"/>
              <a:buNone/>
            </a:pPr>
            <a:r>
              <a:rPr lang="es" sz="720"/>
              <a:t>-Descripción: Recientemente se le presentó la oportunidad de administrar un proyecto ambicioso basado en  la gamificación del proceso de capacitación de empleados recién contratados, en el cuál él estará a cargo del análisis de los datos resultantes y la evaluación de la efectividad del proyecto</a:t>
            </a:r>
            <a:endParaRPr sz="720"/>
          </a:p>
          <a:p>
            <a:pPr indent="0" lvl="0" marL="0" rtl="0" algn="l">
              <a:lnSpc>
                <a:spcPct val="95000"/>
              </a:lnSpc>
              <a:spcBef>
                <a:spcPts val="1200"/>
              </a:spcBef>
              <a:spcAft>
                <a:spcPts val="0"/>
              </a:spcAft>
              <a:buSzPts val="440"/>
              <a:buNone/>
            </a:pPr>
            <a:r>
              <a:rPr lang="es" sz="720"/>
              <a:t>-Dispositivos: Laptop, tableta  y teléfono celular.</a:t>
            </a:r>
            <a:endParaRPr sz="720"/>
          </a:p>
          <a:p>
            <a:pPr indent="0" lvl="0" marL="0" rtl="0" algn="l">
              <a:lnSpc>
                <a:spcPct val="95000"/>
              </a:lnSpc>
              <a:spcBef>
                <a:spcPts val="1200"/>
              </a:spcBef>
              <a:spcAft>
                <a:spcPts val="1200"/>
              </a:spcAft>
              <a:buSzPts val="440"/>
              <a:buNone/>
            </a:pPr>
            <a:r>
              <a:t/>
            </a:r>
            <a:endParaRPr sz="72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Requerimiento funcionales (previamente definidos)</a:t>
            </a:r>
            <a:endParaRPr/>
          </a:p>
        </p:txBody>
      </p:sp>
      <p:sp>
        <p:nvSpPr>
          <p:cNvPr id="141" name="Google Shape;141;p14"/>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lnSpcReduction="10000"/>
          </a:bodyPr>
          <a:lstStyle/>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Inicio de sesión</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Cerrar sesión</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Crear cuenta, como administrador o jugador</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Mostrar estadísticas de los jugadores</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La aplicación dejará que el administrador pueda dar de alta nuevos administradores</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Requerimiento Funcional</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Acceder al juego mediante el login de un empleado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La aplicación tendrá la opción de que un usuario agregue a otro como amigo.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Tener acceso a una guía de controles a utilizar en el juego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Consultar los objetivos y lo que se necesita para llegar a ellos</a:t>
            </a:r>
            <a:endParaRPr/>
          </a:p>
        </p:txBody>
      </p:sp>
      <p:sp>
        <p:nvSpPr>
          <p:cNvPr id="142" name="Google Shape;142;p14"/>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lnSpcReduction="20000"/>
          </a:bodyPr>
          <a:lstStyle/>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Consultar el progreso por medio de estadísticas mensuales</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Tener acceso al soporte técnico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Interfaz del estatus de la cuenta del jugador y despliega los problemas que pueda presentar esta misma cuenta. </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Espacio de guías principales para entender las mecánicas principales del juego y el objetivo.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Sección de reporte de problemas que se guarde en un registro para que los desarrolladores se enteren de bugs o errores de la aplicación a corregir</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Consultar el aviso legal de la empresa</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Sección de preguntas y respuestas más frecuentes acerca de la aplicación</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Menú que permite acceso a los avisos recientes con respecto a la aplicación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Requerimientos no funcionales (Previamente definidos)</a:t>
            </a:r>
            <a:endParaRPr/>
          </a:p>
        </p:txBody>
      </p:sp>
      <p:sp>
        <p:nvSpPr>
          <p:cNvPr id="148" name="Google Shape;148;p1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lnSpcReduction="20000"/>
          </a:bodyPr>
          <a:lstStyle/>
          <a:p>
            <a:pPr indent="0" lvl="0" marL="0" rtl="0" algn="just">
              <a:lnSpc>
                <a:spcPct val="100000"/>
              </a:lnSpc>
              <a:spcBef>
                <a:spcPts val="1200"/>
              </a:spcBef>
              <a:spcAft>
                <a:spcPts val="0"/>
              </a:spcAft>
              <a:buNone/>
            </a:pPr>
            <a:r>
              <a:rPr b="1" lang="es" sz="1200">
                <a:latin typeface="Times New Roman"/>
                <a:ea typeface="Times New Roman"/>
                <a:cs typeface="Times New Roman"/>
                <a:sym typeface="Times New Roman"/>
              </a:rPr>
              <a:t>Requerimientos no funcionales (previamente definidos)</a:t>
            </a:r>
            <a:endParaRPr b="1"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b="1" lang="es" sz="1200">
                <a:latin typeface="Times New Roman"/>
                <a:ea typeface="Times New Roman"/>
                <a:cs typeface="Times New Roman"/>
                <a:sym typeface="Times New Roman"/>
              </a:rPr>
              <a:t>Interfaces de usuario</a:t>
            </a:r>
            <a:endParaRPr b="1" sz="1200">
              <a:latin typeface="Times New Roman"/>
              <a:ea typeface="Times New Roman"/>
              <a:cs typeface="Times New Roman"/>
              <a:sym typeface="Times New Roman"/>
            </a:endParaRPr>
          </a:p>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El navegador no debe requerir ninguna instalación de plugins</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Se debe considerar el diseño de interfaces para dispositivos móviles.</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Los formularios para inicio de sesión deben ser intuitivos.</a:t>
            </a:r>
            <a:endParaRPr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b="1" lang="es" sz="1200">
                <a:latin typeface="Times New Roman"/>
                <a:ea typeface="Times New Roman"/>
                <a:cs typeface="Times New Roman"/>
                <a:sym typeface="Times New Roman"/>
              </a:rPr>
              <a:t>Desempeño de la página</a:t>
            </a:r>
            <a:endParaRPr b="1" sz="1200">
              <a:latin typeface="Times New Roman"/>
              <a:ea typeface="Times New Roman"/>
              <a:cs typeface="Times New Roman"/>
              <a:sym typeface="Times New Roman"/>
            </a:endParaRPr>
          </a:p>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Los tiempos de respuesta del formulario de inicio de sesión no debe de ser superior a 3 segundos.</a:t>
            </a:r>
            <a:endParaRPr/>
          </a:p>
        </p:txBody>
      </p:sp>
      <p:sp>
        <p:nvSpPr>
          <p:cNvPr id="149" name="Google Shape;149;p1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p>
            <a:pPr indent="0" lvl="0" marL="0" rtl="0" algn="just">
              <a:lnSpc>
                <a:spcPct val="100000"/>
              </a:lnSpc>
              <a:spcBef>
                <a:spcPts val="1200"/>
              </a:spcBef>
              <a:spcAft>
                <a:spcPts val="0"/>
              </a:spcAft>
              <a:buNone/>
            </a:pPr>
            <a:r>
              <a:rPr b="1" lang="es" sz="1200">
                <a:latin typeface="Times New Roman"/>
                <a:ea typeface="Times New Roman"/>
                <a:cs typeface="Times New Roman"/>
                <a:sym typeface="Times New Roman"/>
              </a:rPr>
              <a:t>Desempeño de seguridad</a:t>
            </a:r>
            <a:endParaRPr b="1" sz="1200">
              <a:latin typeface="Times New Roman"/>
              <a:ea typeface="Times New Roman"/>
              <a:cs typeface="Times New Roman"/>
              <a:sym typeface="Times New Roman"/>
            </a:endParaRPr>
          </a:p>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El acceso a la información también puede controlarse a través del rol de usuario</a:t>
            </a:r>
            <a:endParaRPr sz="1200">
              <a:latin typeface="Times New Roman"/>
              <a:ea typeface="Times New Roman"/>
              <a:cs typeface="Times New Roman"/>
              <a:sym typeface="Times New Roman"/>
            </a:endParaRPr>
          </a:p>
          <a:p>
            <a:pPr indent="0" lvl="0" marL="457200" rtl="0" algn="just">
              <a:lnSpc>
                <a:spcPct val="100000"/>
              </a:lnSpc>
              <a:spcBef>
                <a:spcPts val="1200"/>
              </a:spcBef>
              <a:spcAft>
                <a:spcPts val="0"/>
              </a:spcAft>
              <a:buNone/>
            </a:pPr>
            <a:r>
              <a:rPr b="1" lang="es" sz="1200">
                <a:latin typeface="Times New Roman"/>
                <a:ea typeface="Times New Roman"/>
                <a:cs typeface="Times New Roman"/>
                <a:sym typeface="Times New Roman"/>
              </a:rPr>
              <a:t>Videojuego</a:t>
            </a:r>
            <a:endParaRPr b="1" sz="1200">
              <a:latin typeface="Times New Roman"/>
              <a:ea typeface="Times New Roman"/>
              <a:cs typeface="Times New Roman"/>
              <a:sym typeface="Times New Roman"/>
            </a:endParaRPr>
          </a:p>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El videojuego deberá ser compatible con diferentes resoluciones de pantalla</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El videojuego se adaptará a la resolución de las pantallas y mostrará los textos legibles para el usuario.</a:t>
            </a:r>
            <a:endParaRPr sz="1200">
              <a:latin typeface="Times New Roman"/>
              <a:ea typeface="Times New Roman"/>
              <a:cs typeface="Times New Roman"/>
              <a:sym typeface="Times New Roman"/>
            </a:endParaRPr>
          </a:p>
          <a:p>
            <a:pPr indent="-304800" lvl="0" marL="457200" rtl="0" algn="just">
              <a:lnSpc>
                <a:spcPct val="100000"/>
              </a:lnSpc>
              <a:spcBef>
                <a:spcPts val="0"/>
              </a:spcBef>
              <a:spcAft>
                <a:spcPts val="0"/>
              </a:spcAft>
              <a:buSzPts val="1200"/>
              <a:buFont typeface="Times New Roman"/>
              <a:buChar char="●"/>
            </a:pPr>
            <a:r>
              <a:rPr lang="es" sz="1200">
                <a:latin typeface="Times New Roman"/>
                <a:ea typeface="Times New Roman"/>
                <a:cs typeface="Times New Roman"/>
                <a:sym typeface="Times New Roman"/>
              </a:rPr>
              <a:t>El videojuego deberá de reproducir distintos formatos de sonido como mp3, WAV, etc.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Buen Escenario</a:t>
            </a:r>
            <a:endParaRPr/>
          </a:p>
        </p:txBody>
      </p:sp>
      <p:sp>
        <p:nvSpPr>
          <p:cNvPr id="155" name="Google Shape;155;p16"/>
          <p:cNvSpPr txBox="1"/>
          <p:nvPr>
            <p:ph idx="1" type="body"/>
          </p:nvPr>
        </p:nvSpPr>
        <p:spPr>
          <a:xfrm>
            <a:off x="681675" y="1307850"/>
            <a:ext cx="3139800" cy="3601500"/>
          </a:xfrm>
          <a:prstGeom prst="rect">
            <a:avLst/>
          </a:prstGeom>
        </p:spPr>
        <p:txBody>
          <a:bodyPr anchorCtr="0" anchor="t" bIns="91425" lIns="91425" spcFirstLastPara="1" rIns="91425" wrap="square" tIns="91425">
            <a:normAutofit fontScale="77500" lnSpcReduction="20000"/>
          </a:bodyPr>
          <a:lstStyle/>
          <a:p>
            <a:pPr indent="-287655" lvl="0" marL="457200" rtl="0" algn="just">
              <a:lnSpc>
                <a:spcPct val="100000"/>
              </a:lnSpc>
              <a:spcBef>
                <a:spcPts val="1200"/>
              </a:spcBef>
              <a:spcAft>
                <a:spcPts val="0"/>
              </a:spcAft>
              <a:buSzPct val="100000"/>
              <a:buFont typeface="Times New Roman"/>
              <a:buChar char="●"/>
            </a:pPr>
            <a:r>
              <a:rPr lang="es" sz="1200">
                <a:latin typeface="Times New Roman"/>
                <a:ea typeface="Times New Roman"/>
                <a:cs typeface="Times New Roman"/>
                <a:sym typeface="Times New Roman"/>
              </a:rPr>
              <a:t>Con la ayuda del ambiente de simulación y desarrollo de videojuegos Unity, se planea aumentar la complejidad del cumplimiento de los contratos dentro del juego, introduciendo:</a:t>
            </a:r>
            <a:endParaRPr sz="1200">
              <a:latin typeface="Times New Roman"/>
              <a:ea typeface="Times New Roman"/>
              <a:cs typeface="Times New Roman"/>
              <a:sym typeface="Times New Roman"/>
            </a:endParaRPr>
          </a:p>
          <a:p>
            <a:pPr indent="-287655" lvl="0" marL="914400" rtl="0" algn="just">
              <a:lnSpc>
                <a:spcPct val="100000"/>
              </a:lnSpc>
              <a:spcBef>
                <a:spcPts val="0"/>
              </a:spcBef>
              <a:spcAft>
                <a:spcPts val="0"/>
              </a:spcAft>
              <a:buSzPct val="100000"/>
              <a:buFont typeface="Times New Roman"/>
              <a:buAutoNum type="arabicPeriod"/>
            </a:pPr>
            <a:r>
              <a:rPr lang="es" sz="1200">
                <a:latin typeface="Times New Roman"/>
                <a:ea typeface="Times New Roman"/>
                <a:cs typeface="Times New Roman"/>
                <a:sym typeface="Times New Roman"/>
              </a:rPr>
              <a:t>La posibilidad de perder un contrato por tiempo, con el fin de que el jugador sea consciente y ordenado con los diversos contratos qué tiene. </a:t>
            </a:r>
            <a:endParaRPr sz="1200">
              <a:latin typeface="Times New Roman"/>
              <a:ea typeface="Times New Roman"/>
              <a:cs typeface="Times New Roman"/>
              <a:sym typeface="Times New Roman"/>
            </a:endParaRPr>
          </a:p>
          <a:p>
            <a:pPr indent="-287655" lvl="0" marL="914400" rtl="0" algn="just">
              <a:lnSpc>
                <a:spcPct val="100000"/>
              </a:lnSpc>
              <a:spcBef>
                <a:spcPts val="0"/>
              </a:spcBef>
              <a:spcAft>
                <a:spcPts val="0"/>
              </a:spcAft>
              <a:buSzPct val="100000"/>
              <a:buFont typeface="Times New Roman"/>
              <a:buAutoNum type="arabicPeriod"/>
            </a:pPr>
            <a:r>
              <a:rPr lang="es" sz="1200">
                <a:latin typeface="Times New Roman"/>
                <a:ea typeface="Times New Roman"/>
                <a:cs typeface="Times New Roman"/>
                <a:sym typeface="Times New Roman"/>
              </a:rPr>
              <a:t>Análisis crediticios, con el fin de que considere el consumo de tiempo de este proceso en el cumplimiento de un pedido. </a:t>
            </a:r>
            <a:endParaRPr sz="1200">
              <a:latin typeface="Times New Roman"/>
              <a:ea typeface="Times New Roman"/>
              <a:cs typeface="Times New Roman"/>
              <a:sym typeface="Times New Roman"/>
            </a:endParaRPr>
          </a:p>
          <a:p>
            <a:pPr indent="-287655" lvl="0" marL="914400" rtl="0" algn="just">
              <a:lnSpc>
                <a:spcPct val="100000"/>
              </a:lnSpc>
              <a:spcBef>
                <a:spcPts val="0"/>
              </a:spcBef>
              <a:spcAft>
                <a:spcPts val="0"/>
              </a:spcAft>
              <a:buSzPct val="100000"/>
              <a:buFont typeface="Times New Roman"/>
              <a:buAutoNum type="arabicPeriod"/>
            </a:pPr>
            <a:r>
              <a:rPr lang="es" sz="1200">
                <a:latin typeface="Times New Roman"/>
                <a:ea typeface="Times New Roman"/>
                <a:cs typeface="Times New Roman"/>
                <a:sym typeface="Times New Roman"/>
              </a:rPr>
              <a:t>Gestión del ingreso del stock y penalización por acumulación de stock. La calidad del acero disminuye si se acumula y no se utiliza, y debido a qué se busca practicar la calidad de servicio, el jugador deberá manejar mejor sus recursos y producir sólo cantidades planeadas de acero, lo anterior también influirá en la frecuencia con la qué nuevos contratos se presentan. </a:t>
            </a:r>
            <a:endParaRPr sz="1200">
              <a:latin typeface="Times New Roman"/>
              <a:ea typeface="Times New Roman"/>
              <a:cs typeface="Times New Roman"/>
              <a:sym typeface="Times New Roman"/>
            </a:endParaRPr>
          </a:p>
          <a:p>
            <a:pPr indent="-287655" lvl="0" marL="914400" rtl="0" algn="just">
              <a:lnSpc>
                <a:spcPct val="100000"/>
              </a:lnSpc>
              <a:spcBef>
                <a:spcPts val="0"/>
              </a:spcBef>
              <a:spcAft>
                <a:spcPts val="0"/>
              </a:spcAft>
              <a:buSzPct val="100000"/>
              <a:buFont typeface="Times New Roman"/>
              <a:buAutoNum type="arabicPeriod"/>
            </a:pPr>
            <a:r>
              <a:rPr lang="es" sz="1200">
                <a:latin typeface="Times New Roman"/>
                <a:ea typeface="Times New Roman"/>
                <a:cs typeface="Times New Roman"/>
                <a:sym typeface="Times New Roman"/>
              </a:rPr>
              <a:t>Facturación y seguimiento del pedido, al igual qué el punto anterior, el proceso de facturación y seguimiento de la entrega es parte importante en la conclusión de un contrato con los clientes. Este proceso durará siempre la misma cantidad de tiempo.</a:t>
            </a:r>
            <a:endParaRPr/>
          </a:p>
        </p:txBody>
      </p:sp>
      <p:pic>
        <p:nvPicPr>
          <p:cNvPr id="156" name="Google Shape;156;p16"/>
          <p:cNvPicPr preferRelativeResize="0"/>
          <p:nvPr/>
        </p:nvPicPr>
        <p:blipFill>
          <a:blip r:embed="rId3">
            <a:alphaModFix/>
          </a:blip>
          <a:stretch>
            <a:fillRect/>
          </a:stretch>
        </p:blipFill>
        <p:spPr>
          <a:xfrm>
            <a:off x="3938555" y="1703750"/>
            <a:ext cx="4995000" cy="2809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Feedback al jugador</a:t>
            </a:r>
            <a:endParaRPr/>
          </a:p>
        </p:txBody>
      </p:sp>
      <p:sp>
        <p:nvSpPr>
          <p:cNvPr id="162" name="Google Shape;162;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Se integrará un sistema donde se le </a:t>
            </a:r>
            <a:r>
              <a:rPr lang="es" sz="1200">
                <a:latin typeface="Times New Roman"/>
                <a:ea typeface="Times New Roman"/>
                <a:cs typeface="Times New Roman"/>
                <a:sym typeface="Times New Roman"/>
              </a:rPr>
              <a:t>mencionará</a:t>
            </a:r>
            <a:r>
              <a:rPr lang="es" sz="1200">
                <a:latin typeface="Times New Roman"/>
                <a:ea typeface="Times New Roman"/>
                <a:cs typeface="Times New Roman"/>
                <a:sym typeface="Times New Roman"/>
              </a:rPr>
              <a:t> a un jugador una retroalimentación de sus acciones en el juego. Existirán varias situaciones donde al jugador le aparecerá un consejero en el lado derecho de la pantalla que le mencionara retroalimentaciones. Esto apoyara al jugador a hacer correcciones en sus acciones y al mismo tiempo enseñarle las funciones del juego.</a:t>
            </a:r>
            <a:endParaRPr sz="1200">
              <a:latin typeface="Times New Roman"/>
              <a:ea typeface="Times New Roman"/>
              <a:cs typeface="Times New Roman"/>
              <a:sym typeface="Times New Roman"/>
            </a:endParaRPr>
          </a:p>
        </p:txBody>
      </p:sp>
      <p:pic>
        <p:nvPicPr>
          <p:cNvPr id="163" name="Google Shape;163;p17"/>
          <p:cNvPicPr preferRelativeResize="0"/>
          <p:nvPr/>
        </p:nvPicPr>
        <p:blipFill>
          <a:blip r:embed="rId3">
            <a:alphaModFix/>
          </a:blip>
          <a:stretch>
            <a:fillRect/>
          </a:stretch>
        </p:blipFill>
        <p:spPr>
          <a:xfrm>
            <a:off x="2398071" y="2405625"/>
            <a:ext cx="4347851" cy="24579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Tutoriales</a:t>
            </a:r>
            <a:endParaRPr/>
          </a:p>
        </p:txBody>
      </p:sp>
      <p:sp>
        <p:nvSpPr>
          <p:cNvPr id="169" name="Google Shape;169;p18"/>
          <p:cNvSpPr txBox="1"/>
          <p:nvPr>
            <p:ph idx="1" type="body"/>
          </p:nvPr>
        </p:nvSpPr>
        <p:spPr>
          <a:xfrm>
            <a:off x="1297500" y="1116150"/>
            <a:ext cx="7038900" cy="2911200"/>
          </a:xfrm>
          <a:prstGeom prst="rect">
            <a:avLst/>
          </a:prstGeom>
        </p:spPr>
        <p:txBody>
          <a:bodyPr anchorCtr="0" anchor="t" bIns="91425" lIns="91425" spcFirstLastPara="1" rIns="91425" wrap="square" tIns="91425">
            <a:normAutofit/>
          </a:bodyPr>
          <a:lstStyle/>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Dentro del juego al comenzar se debe mostrar un tutorial que explicará el funcionamiento del juego, así como su objetivo. Los minijuegos también deben contar con tutorial. También agregaremos dentro de la página unos video tutoriales la cual funcionaran para enseñarle al jugador como jugar, el objetivo y como jugar los minijuegos. Con esto un jugador podrá saber cómo jugar sin tener que entrar al juego a cada rato para recordar cómo hacer algo.</a:t>
            </a:r>
            <a:endParaRPr/>
          </a:p>
        </p:txBody>
      </p:sp>
      <p:pic>
        <p:nvPicPr>
          <p:cNvPr id="170" name="Google Shape;170;p18"/>
          <p:cNvPicPr preferRelativeResize="0"/>
          <p:nvPr/>
        </p:nvPicPr>
        <p:blipFill>
          <a:blip r:embed="rId3">
            <a:alphaModFix/>
          </a:blip>
          <a:stretch>
            <a:fillRect/>
          </a:stretch>
        </p:blipFill>
        <p:spPr>
          <a:xfrm>
            <a:off x="80476" y="2309875"/>
            <a:ext cx="4491525" cy="2527700"/>
          </a:xfrm>
          <a:prstGeom prst="rect">
            <a:avLst/>
          </a:prstGeom>
          <a:noFill/>
          <a:ln>
            <a:noFill/>
          </a:ln>
        </p:spPr>
      </p:pic>
      <p:pic>
        <p:nvPicPr>
          <p:cNvPr id="171" name="Google Shape;171;p18"/>
          <p:cNvPicPr preferRelativeResize="0"/>
          <p:nvPr/>
        </p:nvPicPr>
        <p:blipFill>
          <a:blip r:embed="rId4">
            <a:alphaModFix/>
          </a:blip>
          <a:stretch>
            <a:fillRect/>
          </a:stretch>
        </p:blipFill>
        <p:spPr>
          <a:xfrm>
            <a:off x="4652575" y="2309875"/>
            <a:ext cx="4434296" cy="2527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Trivia</a:t>
            </a:r>
            <a:endParaRPr/>
          </a:p>
        </p:txBody>
      </p:sp>
      <p:sp>
        <p:nvSpPr>
          <p:cNvPr id="177" name="Google Shape;177;p19"/>
          <p:cNvSpPr txBox="1"/>
          <p:nvPr>
            <p:ph idx="1" type="body"/>
          </p:nvPr>
        </p:nvSpPr>
        <p:spPr>
          <a:xfrm>
            <a:off x="1297500" y="909500"/>
            <a:ext cx="7038900" cy="2911200"/>
          </a:xfrm>
          <a:prstGeom prst="rect">
            <a:avLst/>
          </a:prstGeom>
        </p:spPr>
        <p:txBody>
          <a:bodyPr anchorCtr="0" anchor="t" bIns="91425" lIns="91425" spcFirstLastPara="1" rIns="91425" wrap="square" tIns="91425">
            <a:normAutofit/>
          </a:bodyPr>
          <a:lstStyle/>
          <a:p>
            <a:pPr indent="-304800" lvl="0" marL="457200" rtl="0" algn="just">
              <a:lnSpc>
                <a:spcPct val="100000"/>
              </a:lnSpc>
              <a:spcBef>
                <a:spcPts val="1200"/>
              </a:spcBef>
              <a:spcAft>
                <a:spcPts val="0"/>
              </a:spcAft>
              <a:buSzPts val="1200"/>
              <a:buFont typeface="Times New Roman"/>
              <a:buChar char="●"/>
            </a:pPr>
            <a:r>
              <a:rPr lang="es" sz="1200">
                <a:latin typeface="Times New Roman"/>
                <a:ea typeface="Times New Roman"/>
                <a:cs typeface="Times New Roman"/>
                <a:sym typeface="Times New Roman"/>
              </a:rPr>
              <a:t>Dentro de la sección de minijuegos, se añadirá una opción llamada “Trivia” que llevará a una serie de 5 preguntas de opción múltiple acerca de generalidades del proceso de la realización de un contrato con el propósito de reforzar los conocimientos. La trivia solo estará disponible si hay un contrato pendiente y  una vez por contrato.  Completar todas las preguntas correctamente dará como recompensa un incremento de 2 minutos en el tiempo restante para completar el contrato pendiente.</a:t>
            </a:r>
            <a:endParaRPr sz="1200">
              <a:latin typeface="Times New Roman"/>
              <a:ea typeface="Times New Roman"/>
              <a:cs typeface="Times New Roman"/>
              <a:sym typeface="Times New Roman"/>
            </a:endParaRPr>
          </a:p>
        </p:txBody>
      </p:sp>
      <p:pic>
        <p:nvPicPr>
          <p:cNvPr id="178" name="Google Shape;178;p19"/>
          <p:cNvPicPr preferRelativeResize="0"/>
          <p:nvPr/>
        </p:nvPicPr>
        <p:blipFill>
          <a:blip r:embed="rId3">
            <a:alphaModFix/>
          </a:blip>
          <a:stretch>
            <a:fillRect/>
          </a:stretch>
        </p:blipFill>
        <p:spPr>
          <a:xfrm>
            <a:off x="1876514" y="2027075"/>
            <a:ext cx="5390976" cy="3049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823850" y="1284675"/>
            <a:ext cx="47760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ts val="891"/>
              <a:buNone/>
            </a:pPr>
            <a:r>
              <a:rPr lang="es" sz="4000"/>
              <a:t>Requerimientos</a:t>
            </a:r>
            <a:r>
              <a:rPr lang="es" sz="4000"/>
              <a:t> no funcionales</a:t>
            </a:r>
            <a:endParaRPr sz="3900"/>
          </a:p>
        </p:txBody>
      </p:sp>
      <p:sp>
        <p:nvSpPr>
          <p:cNvPr id="184" name="Google Shape;184;p20"/>
          <p:cNvSpPr txBox="1"/>
          <p:nvPr/>
        </p:nvSpPr>
        <p:spPr>
          <a:xfrm>
            <a:off x="862075" y="2440950"/>
            <a:ext cx="2819400" cy="261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500">
                <a:solidFill>
                  <a:schemeClr val="lt1"/>
                </a:solidFill>
                <a:latin typeface="Lato"/>
                <a:ea typeface="Lato"/>
                <a:cs typeface="Lato"/>
                <a:sym typeface="Lato"/>
              </a:rPr>
              <a:t>Que si funcionan XDXDXD</a:t>
            </a:r>
            <a:endParaRPr sz="5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Requerimientos</a:t>
            </a:r>
            <a:r>
              <a:rPr lang="es"/>
              <a:t> no funcionales</a:t>
            </a:r>
            <a:endParaRPr/>
          </a:p>
        </p:txBody>
      </p:sp>
      <p:sp>
        <p:nvSpPr>
          <p:cNvPr id="190" name="Google Shape;190;p21"/>
          <p:cNvSpPr txBox="1"/>
          <p:nvPr>
            <p:ph idx="1" type="body"/>
          </p:nvPr>
        </p:nvSpPr>
        <p:spPr>
          <a:xfrm>
            <a:off x="1297500" y="1567550"/>
            <a:ext cx="7038900" cy="1683000"/>
          </a:xfrm>
          <a:prstGeom prst="rect">
            <a:avLst/>
          </a:prstGeom>
        </p:spPr>
        <p:txBody>
          <a:bodyPr anchorCtr="0" anchor="t" bIns="91425" lIns="91425" spcFirstLastPara="1" rIns="91425" wrap="square" tIns="91425">
            <a:normAutofit fontScale="25000" lnSpcReduction="20000"/>
          </a:bodyPr>
          <a:lstStyle/>
          <a:p>
            <a:pPr indent="-323850" lvl="0" marL="457200" rtl="0" algn="l">
              <a:lnSpc>
                <a:spcPct val="150000"/>
              </a:lnSpc>
              <a:spcBef>
                <a:spcPts val="0"/>
              </a:spcBef>
              <a:spcAft>
                <a:spcPts val="0"/>
              </a:spcAft>
              <a:buSzPct val="100000"/>
              <a:buChar char="●"/>
            </a:pPr>
            <a:r>
              <a:rPr lang="es" sz="6000"/>
              <a:t>El sistema no deberá ocupar más de 4GB de espacio en el disco duro.</a:t>
            </a:r>
            <a:endParaRPr sz="6000"/>
          </a:p>
          <a:p>
            <a:pPr indent="-323850" lvl="0" marL="457200" rtl="0" algn="l">
              <a:lnSpc>
                <a:spcPct val="150000"/>
              </a:lnSpc>
              <a:spcBef>
                <a:spcPts val="0"/>
              </a:spcBef>
              <a:spcAft>
                <a:spcPts val="0"/>
              </a:spcAft>
              <a:buSzPct val="100000"/>
              <a:buChar char="●"/>
            </a:pPr>
            <a:r>
              <a:rPr lang="es" sz="6000"/>
              <a:t>El juego no deberá tardar más de 20 segundos en cargar.</a:t>
            </a:r>
            <a:endParaRPr sz="6000"/>
          </a:p>
          <a:p>
            <a:pPr indent="-323850" lvl="0" marL="457200" rtl="0" algn="l">
              <a:lnSpc>
                <a:spcPct val="150000"/>
              </a:lnSpc>
              <a:spcBef>
                <a:spcPts val="0"/>
              </a:spcBef>
              <a:spcAft>
                <a:spcPts val="0"/>
              </a:spcAft>
              <a:buSzPct val="100000"/>
              <a:buChar char="●"/>
            </a:pPr>
            <a:r>
              <a:rPr lang="es" sz="6000"/>
              <a:t>Por privacidad, un jugador no podrá ver el progreso de los demás usuarios.</a:t>
            </a:r>
            <a:endParaRPr sz="6000"/>
          </a:p>
          <a:p>
            <a:pPr indent="-323850" lvl="0" marL="457200" rtl="0" algn="l">
              <a:lnSpc>
                <a:spcPct val="150000"/>
              </a:lnSpc>
              <a:spcBef>
                <a:spcPts val="0"/>
              </a:spcBef>
              <a:spcAft>
                <a:spcPts val="0"/>
              </a:spcAft>
              <a:buSzPct val="100000"/>
              <a:buChar char="●"/>
            </a:pPr>
            <a:r>
              <a:rPr lang="es" sz="6000"/>
              <a:t>El jugador no deberá tener de ninguna manera acceso a funcionalidades de administrador.</a:t>
            </a:r>
            <a:endParaRPr sz="60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